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12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159D48-27DE-384E-87AE-D7795D59D0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791606-B64D-1A45-BFA7-7E61C835E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94C600"/>
                </a:solidFill>
                <a:latin typeface="Rockwell"/>
                <a:cs typeface="Rockwell"/>
              </a:rPr>
              <a:t>Structures &amp; Spatial Awareness</a:t>
            </a:r>
            <a:endParaRPr lang="en-US" sz="3600" dirty="0">
              <a:solidFill>
                <a:srgbClr val="94C600"/>
              </a:solidFill>
              <a:latin typeface="Rockwell"/>
              <a:cs typeface="Rockwell"/>
            </a:endParaRPr>
          </a:p>
        </p:txBody>
      </p:sp>
      <p:pic>
        <p:nvPicPr>
          <p:cNvPr id="7" name="Content Placeholder 6" descr="keytop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268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14552" y="5736893"/>
            <a:ext cx="701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EA25"/>
                </a:solidFill>
              </a:rPr>
              <a:t>CCTV Headquarters in Beijing, China </a:t>
            </a:r>
            <a:endParaRPr lang="en-US" sz="2800" dirty="0">
              <a:solidFill>
                <a:srgbClr val="AAEA25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8823" r="59750" b="16175"/>
          <a:stretch/>
        </p:blipFill>
        <p:spPr bwMode="auto">
          <a:xfrm>
            <a:off x="7322350" y="10136"/>
            <a:ext cx="1825800" cy="23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Structures react to gravity</a:t>
            </a:r>
            <a:r>
              <a:rPr lang="en-US" sz="2900" dirty="0" smtClean="0"/>
              <a:t> loads in many ways, but there are two main forces at work: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97187" y="2447365"/>
            <a:ext cx="3657600" cy="3678797"/>
          </a:xfrm>
        </p:spPr>
        <p:txBody>
          <a:bodyPr/>
          <a:lstStyle/>
          <a:p>
            <a:r>
              <a:rPr lang="en-US" dirty="0" smtClean="0"/>
              <a:t>Objects are getting PULLED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98474" y="2447365"/>
            <a:ext cx="3657600" cy="3972155"/>
          </a:xfrm>
        </p:spPr>
        <p:txBody>
          <a:bodyPr>
            <a:normAutofit/>
          </a:bodyPr>
          <a:lstStyle/>
          <a:p>
            <a:r>
              <a:rPr lang="en-US" dirty="0" smtClean="0"/>
              <a:t>Objects are getting PRESSED/CRUSHED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397187" y="2070847"/>
            <a:ext cx="3657600" cy="322729"/>
          </a:xfrm>
        </p:spPr>
        <p:txBody>
          <a:bodyPr/>
          <a:lstStyle/>
          <a:p>
            <a:r>
              <a:rPr lang="en-US" dirty="0" smtClean="0"/>
              <a:t>TENSION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8474" y="2070847"/>
            <a:ext cx="3657600" cy="322729"/>
          </a:xfrm>
        </p:spPr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549" y="3106615"/>
            <a:ext cx="1928569" cy="2813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40" y="3106615"/>
            <a:ext cx="1190344" cy="2813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694" y="5968999"/>
            <a:ext cx="735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Stand up, and try it out!</a:t>
            </a:r>
          </a:p>
        </p:txBody>
      </p:sp>
    </p:spTree>
    <p:extLst>
      <p:ext uri="{BB962C8B-B14F-4D97-AF65-F5344CB8AC3E}">
        <p14:creationId xmlns:p14="http://schemas.microsoft.com/office/powerpoint/2010/main" val="32624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 descr="Screen Shot 2017-01-11 at 12.33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-162000" r="3531" b="-41269"/>
          <a:stretch/>
        </p:blipFill>
        <p:spPr>
          <a:xfrm>
            <a:off x="277905" y="1459494"/>
            <a:ext cx="6378389" cy="418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1942709"/>
            <a:ext cx="6191157" cy="833718"/>
          </a:xfrm>
        </p:spPr>
        <p:txBody>
          <a:bodyPr/>
          <a:lstStyle/>
          <a:p>
            <a:r>
              <a:rPr lang="en-US" dirty="0" smtClean="0"/>
              <a:t>COLUMN</a:t>
            </a:r>
            <a:endParaRPr lang="en-US" dirty="0"/>
          </a:p>
        </p:txBody>
      </p:sp>
      <p:pic>
        <p:nvPicPr>
          <p:cNvPr id="5" name="Picture Placeholder 4" descr="Screen Shot 2017-01-11 at 12.31.26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-349" r="7634" b="-1432"/>
          <a:stretch/>
        </p:blipFill>
        <p:spPr>
          <a:xfrm>
            <a:off x="277905" y="273539"/>
            <a:ext cx="6378389" cy="20222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2776426"/>
            <a:ext cx="6191157" cy="885825"/>
          </a:xfrm>
        </p:spPr>
        <p:txBody>
          <a:bodyPr/>
          <a:lstStyle/>
          <a:p>
            <a:r>
              <a:rPr lang="en-US" dirty="0" smtClean="0"/>
              <a:t>A COLUMN is a vertical linear element used to support a beam, floor, or roof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505" y="4726921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6505" y="5560638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BEAM is a horizontal linear element spanning across an opening, supported at both ends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0986" r="15863"/>
          <a:stretch/>
        </p:blipFill>
        <p:spPr>
          <a:xfrm>
            <a:off x="6799384" y="214923"/>
            <a:ext cx="2061307" cy="2080846"/>
          </a:xfrm>
          <a:prstGeom prst="rect">
            <a:avLst/>
          </a:prstGeom>
        </p:spPr>
      </p:pic>
      <p:pic>
        <p:nvPicPr>
          <p:cNvPr id="3" name="Picture 2" descr="IMG_118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-267" r="15849" b="11510"/>
          <a:stretch/>
        </p:blipFill>
        <p:spPr>
          <a:xfrm rot="5400000">
            <a:off x="6795082" y="2380079"/>
            <a:ext cx="2076125" cy="20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7-01-11 at 12.58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4440"/>
          <a:stretch/>
        </p:blipFill>
        <p:spPr>
          <a:xfrm>
            <a:off x="107462" y="3604847"/>
            <a:ext cx="6691924" cy="1845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1668188"/>
            <a:ext cx="6191157" cy="833718"/>
          </a:xfrm>
        </p:spPr>
        <p:txBody>
          <a:bodyPr/>
          <a:lstStyle/>
          <a:p>
            <a:r>
              <a:rPr lang="en-US" dirty="0" smtClean="0"/>
              <a:t>CANTILEVER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2501905"/>
            <a:ext cx="6191157" cy="885825"/>
          </a:xfrm>
        </p:spPr>
        <p:txBody>
          <a:bodyPr/>
          <a:lstStyle/>
          <a:p>
            <a:r>
              <a:rPr lang="en-US" dirty="0" smtClean="0"/>
              <a:t>A CANTILEVER is a horizontal structural element supported only at one end</a:t>
            </a:r>
            <a:endParaRPr lang="en-US" dirty="0"/>
          </a:p>
        </p:txBody>
      </p:sp>
      <p:pic>
        <p:nvPicPr>
          <p:cNvPr id="7" name="Picture Placeholder 6" descr="Screen Shot 2017-01-11 at 12.38.46 PM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4190" r="10075" b="-2"/>
          <a:stretch/>
        </p:blipFill>
        <p:spPr>
          <a:xfrm>
            <a:off x="277905" y="96720"/>
            <a:ext cx="6378389" cy="15639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1797" r="9124"/>
          <a:stretch/>
        </p:blipFill>
        <p:spPr>
          <a:xfrm>
            <a:off x="6799385" y="213948"/>
            <a:ext cx="2071074" cy="20525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5137" y="5151738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65137" y="5985455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FRAME is a rectangular arrangements of linear structural elements.</a:t>
            </a:r>
            <a:endParaRPr lang="en-US" dirty="0"/>
          </a:p>
        </p:txBody>
      </p:sp>
      <p:pic>
        <p:nvPicPr>
          <p:cNvPr id="3" name="Picture 2" descr="IMG_118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t="1" r="14407" b="5456"/>
          <a:stretch/>
        </p:blipFill>
        <p:spPr>
          <a:xfrm rot="5400000">
            <a:off x="6817364" y="2361431"/>
            <a:ext cx="2035115" cy="20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SPACEFRAME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SPACEFRAME is a 3-dimensional triangular arrangement of linear structural elements.</a:t>
            </a:r>
            <a:endParaRPr lang="en-US" dirty="0"/>
          </a:p>
        </p:txBody>
      </p:sp>
      <p:pic>
        <p:nvPicPr>
          <p:cNvPr id="5" name="Picture 4" descr="Screen Shot 2017-01-11 at 1.02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2749"/>
          <a:stretch/>
        </p:blipFill>
        <p:spPr>
          <a:xfrm>
            <a:off x="78154" y="166077"/>
            <a:ext cx="6619508" cy="125827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982" y="1126155"/>
            <a:ext cx="6191157" cy="8337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TRUSS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16982" y="1959872"/>
            <a:ext cx="6191157" cy="88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TRUSS is a 2-dimensional triangular arrangement of linear structural elements.</a:t>
            </a:r>
            <a:endParaRPr lang="en-US" dirty="0"/>
          </a:p>
        </p:txBody>
      </p:sp>
      <p:pic>
        <p:nvPicPr>
          <p:cNvPr id="8" name="Picture 7" descr="Screen Shot 2017-01-11 at 1.02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/>
          <a:stretch/>
        </p:blipFill>
        <p:spPr>
          <a:xfrm>
            <a:off x="109224" y="3078862"/>
            <a:ext cx="6588438" cy="1345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400" t="465" r="15996" b="-465"/>
          <a:stretch/>
        </p:blipFill>
        <p:spPr>
          <a:xfrm>
            <a:off x="6799385" y="175846"/>
            <a:ext cx="2061308" cy="2100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023" r="10389"/>
          <a:stretch/>
        </p:blipFill>
        <p:spPr>
          <a:xfrm>
            <a:off x="6799385" y="2369040"/>
            <a:ext cx="2061308" cy="2045273"/>
          </a:xfrm>
          <a:prstGeom prst="rect">
            <a:avLst/>
          </a:prstGeom>
        </p:spPr>
      </p:pic>
      <p:pic>
        <p:nvPicPr>
          <p:cNvPr id="3" name="Picture 2" descr="IMG_104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" r="26394" b="-465"/>
          <a:stretch/>
        </p:blipFill>
        <p:spPr>
          <a:xfrm>
            <a:off x="6799385" y="175847"/>
            <a:ext cx="2061308" cy="21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Awareness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491032"/>
          </a:xfrm>
        </p:spPr>
        <p:txBody>
          <a:bodyPr>
            <a:normAutofit/>
          </a:bodyPr>
          <a:lstStyle/>
          <a:p>
            <a:r>
              <a:rPr lang="en-US" dirty="0" smtClean="0"/>
              <a:t>Photo: the most crowded classroom (221 students) in the world, in England, London.</a:t>
            </a:r>
          </a:p>
          <a:p>
            <a:r>
              <a:rPr lang="en-US" dirty="0" smtClean="0"/>
              <a:t>Aren’t you glad you don’t go here?</a:t>
            </a:r>
          </a:p>
          <a:p>
            <a:endParaRPr lang="en-US" sz="900" dirty="0"/>
          </a:p>
          <a:p>
            <a:r>
              <a:rPr lang="en-US" dirty="0" smtClean="0"/>
              <a:t>Understand how you relate to space in different areas of your school. Measure the space first, and then find out how many people it can hold.</a:t>
            </a:r>
          </a:p>
          <a:p>
            <a:r>
              <a:rPr lang="en-US" dirty="0" smtClean="0"/>
              <a:t>(Teachers: more detailed </a:t>
            </a:r>
            <a:r>
              <a:rPr lang="en-US" dirty="0" smtClean="0"/>
              <a:t>instructions and additional activities </a:t>
            </a:r>
            <a:r>
              <a:rPr lang="en-US" dirty="0" smtClean="0"/>
              <a:t>were sent as handout)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805" r="31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7451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295</TotalTime>
  <Words>210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Structures &amp; Spatial Awareness</vt:lpstr>
      <vt:lpstr>Structures react to gravity loads in many ways, but there are two main forces at work:</vt:lpstr>
      <vt:lpstr>COLUMN</vt:lpstr>
      <vt:lpstr>CANTILEVER</vt:lpstr>
      <vt:lpstr>SPACEFRAME</vt:lpstr>
      <vt:lpstr>Spatial Awareness</vt:lpstr>
    </vt:vector>
  </TitlesOfParts>
  <Company>AFC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&amp; Spatial Awareness</dc:title>
  <dc:creator>Catrina Kolshorn</dc:creator>
  <cp:lastModifiedBy>Catrina Kolshorn</cp:lastModifiedBy>
  <cp:revision>11</cp:revision>
  <dcterms:created xsi:type="dcterms:W3CDTF">2017-01-11T16:33:46Z</dcterms:created>
  <dcterms:modified xsi:type="dcterms:W3CDTF">2018-01-11T20:10:25Z</dcterms:modified>
</cp:coreProperties>
</file>