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60" r:id="rId5"/>
    <p:sldId id="262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6" r:id="rId15"/>
    <p:sldId id="277" r:id="rId16"/>
    <p:sldId id="278" r:id="rId17"/>
    <p:sldId id="279" r:id="rId18"/>
    <p:sldId id="280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88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acticeofarchitecture.com/2013/09/03/using-legos-to-teach-the-next-generation-about-green-building/%23jp-carousel-73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youtube.com/watch?v=MyIOtsx3wDs" TargetMode="Externa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WEEK 4:</a:t>
            </a:r>
            <a:br>
              <a:rPr lang="en-US" dirty="0"/>
            </a:br>
            <a:r>
              <a:rPr lang="en-US" dirty="0"/>
              <a:t>SUSTAINABILITY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can the built environment help the natural environment?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0427" t="11601" r="61401" b="34883"/>
          <a:stretch/>
        </p:blipFill>
        <p:spPr bwMode="auto">
          <a:xfrm>
            <a:off x="6767790" y="2374939"/>
            <a:ext cx="2103159" cy="20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0858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364067" y="5847053"/>
            <a:ext cx="7693411" cy="1134276"/>
          </a:xfrm>
        </p:spPr>
        <p:txBody>
          <a:bodyPr/>
          <a:lstStyle/>
          <a:p>
            <a:r>
              <a:rPr lang="en-US" dirty="0" smtClean="0"/>
              <a:t>Recycled &amp; renewable materials are the best option. They divert waste from landfills and encourage the use of renewable resources.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97541" y="1385020"/>
            <a:ext cx="3657600" cy="576760"/>
          </a:xfrm>
        </p:spPr>
        <p:txBody>
          <a:bodyPr/>
          <a:lstStyle/>
          <a:p>
            <a:r>
              <a:rPr lang="en-US" dirty="0" smtClean="0"/>
              <a:t>Nonconventional (Sustainable)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399878" y="1393487"/>
            <a:ext cx="3657600" cy="568293"/>
          </a:xfrm>
        </p:spPr>
        <p:txBody>
          <a:bodyPr/>
          <a:lstStyle/>
          <a:p>
            <a:r>
              <a:rPr lang="en-US" dirty="0" smtClean="0"/>
              <a:t>Conventional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smtClean="0"/>
              <a:t>Less Sustainable)</a:t>
            </a:r>
            <a:endParaRPr lang="en-US" dirty="0"/>
          </a:p>
        </p:txBody>
      </p:sp>
      <p:pic>
        <p:nvPicPr>
          <p:cNvPr id="8" name="Picture 7" descr="building-materials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780"/>
            <a:ext cx="9144000" cy="37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pic>
        <p:nvPicPr>
          <p:cNvPr id="7" name="Content Placeholder 6" descr="food_scrap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640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much waste is your space creating? How are you working to minimize it?</a:t>
            </a:r>
          </a:p>
          <a:p>
            <a:r>
              <a:rPr lang="en-US" dirty="0" smtClean="0"/>
              <a:t>Are you participating in a recycling program?</a:t>
            </a:r>
          </a:p>
          <a:p>
            <a:r>
              <a:rPr lang="en-US" dirty="0" smtClean="0"/>
              <a:t> Are you utilizing composting?</a:t>
            </a:r>
          </a:p>
          <a:p>
            <a:r>
              <a:rPr lang="en-US" dirty="0" smtClean="0"/>
              <a:t>What other creative ways can help minimize the amount of waste that leaves your space?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Compost Bins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6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AIR QUALITY</a:t>
            </a:r>
            <a:endParaRPr lang="en-US" dirty="0"/>
          </a:p>
        </p:txBody>
      </p:sp>
      <p:pic>
        <p:nvPicPr>
          <p:cNvPr id="7" name="Content Placeholder 6" descr="the-good-and-bad-of-indoor-air-quality_52f41bbf1f91b_w1500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"/>
          <a:stretch/>
        </p:blipFill>
        <p:spPr>
          <a:xfrm>
            <a:off x="387469" y="1476859"/>
            <a:ext cx="8477127" cy="4649303"/>
          </a:xfrm>
        </p:spPr>
      </p:pic>
    </p:spTree>
    <p:extLst>
      <p:ext uri="{BB962C8B-B14F-4D97-AF65-F5344CB8AC3E}">
        <p14:creationId xmlns:p14="http://schemas.microsoft.com/office/powerpoint/2010/main" val="334464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pic>
        <p:nvPicPr>
          <p:cNvPr id="9" name="Content Placeholder 8" descr="lions-park-playscape-6-alt-edit.jpe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5982"/>
          <a:stretch/>
        </p:blipFill>
        <p:spPr>
          <a:xfrm>
            <a:off x="498517" y="1985963"/>
            <a:ext cx="4649215" cy="41402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smtClean="0"/>
              <a:t>Lion’s Park in Alabama</a:t>
            </a:r>
          </a:p>
          <a:p>
            <a:r>
              <a:rPr lang="en-US" dirty="0" smtClean="0"/>
              <a:t>University students used 2000 recycled steel drums that had been donated to creative this play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7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err="1" smtClean="0"/>
              <a:t>Wikado</a:t>
            </a:r>
            <a:r>
              <a:rPr lang="en-US" dirty="0" smtClean="0"/>
              <a:t> Playground in The Netherlands</a:t>
            </a:r>
          </a:p>
          <a:p>
            <a:r>
              <a:rPr lang="en-US" dirty="0" smtClean="0"/>
              <a:t>Old windmills and modern wind turbines were creatively reused to create this maze-like play structure</a:t>
            </a:r>
            <a:endParaRPr lang="en-US" dirty="0"/>
          </a:p>
        </p:txBody>
      </p:sp>
      <p:pic>
        <p:nvPicPr>
          <p:cNvPr id="5" name="Content Placeholder 4" descr="wikado-playground2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r="5174"/>
          <a:stretch/>
        </p:blipFill>
        <p:spPr>
          <a:xfrm>
            <a:off x="498517" y="1985963"/>
            <a:ext cx="4615349" cy="4140200"/>
          </a:xfrm>
        </p:spPr>
      </p:pic>
    </p:spTree>
    <p:extLst>
      <p:ext uri="{BB962C8B-B14F-4D97-AF65-F5344CB8AC3E}">
        <p14:creationId xmlns:p14="http://schemas.microsoft.com/office/powerpoint/2010/main" val="215806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smtClean="0"/>
              <a:t>Rubber Tree Playground in Thailand</a:t>
            </a:r>
          </a:p>
          <a:p>
            <a:r>
              <a:rPr lang="en-US" dirty="0" smtClean="0"/>
              <a:t>This play space is made entirely of discarded tires and held together with a bamboo frame</a:t>
            </a:r>
          </a:p>
          <a:p>
            <a:r>
              <a:rPr lang="en-US" dirty="0" smtClean="0"/>
              <a:t>The play space was created for refugee children on the border of Thailand and Myanmar</a:t>
            </a:r>
            <a:endParaRPr lang="en-US" dirty="0"/>
          </a:p>
        </p:txBody>
      </p:sp>
      <p:pic>
        <p:nvPicPr>
          <p:cNvPr id="4" name="Content Placeholder 3" descr="tire_tree_0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1"/>
          <a:stretch/>
        </p:blipFill>
        <p:spPr>
          <a:xfrm>
            <a:off x="498518" y="1985963"/>
            <a:ext cx="4632282" cy="4140200"/>
          </a:xfrm>
        </p:spPr>
      </p:pic>
    </p:spTree>
    <p:extLst>
      <p:ext uri="{BB962C8B-B14F-4D97-AF65-F5344CB8AC3E}">
        <p14:creationId xmlns:p14="http://schemas.microsoft.com/office/powerpoint/2010/main" val="144399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/>
              <a:t>G</a:t>
            </a:r>
            <a:r>
              <a:rPr lang="en-US" dirty="0" err="1" smtClean="0"/>
              <a:t>eopark</a:t>
            </a:r>
            <a:r>
              <a:rPr lang="en-US" dirty="0" smtClean="0"/>
              <a:t> in Norway</a:t>
            </a:r>
          </a:p>
          <a:p>
            <a:r>
              <a:rPr lang="en-US" dirty="0" smtClean="0"/>
              <a:t>This play was built in the base of Norway’s oil industry and took advantage of discarded components of oil rigs</a:t>
            </a:r>
            <a:endParaRPr lang="en-US" dirty="0"/>
          </a:p>
        </p:txBody>
      </p:sp>
      <p:pic>
        <p:nvPicPr>
          <p:cNvPr id="4" name="Content Placeholder 3" descr="Geopark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10372"/>
          <a:stretch/>
        </p:blipFill>
        <p:spPr>
          <a:xfrm>
            <a:off x="498518" y="1985963"/>
            <a:ext cx="4708482" cy="4140200"/>
          </a:xfrm>
        </p:spPr>
      </p:pic>
    </p:spTree>
    <p:extLst>
      <p:ext uri="{BB962C8B-B14F-4D97-AF65-F5344CB8AC3E}">
        <p14:creationId xmlns:p14="http://schemas.microsoft.com/office/powerpoint/2010/main" val="3841702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smtClean="0"/>
              <a:t>Carlos Teixeira’s ‘The Other, The Same’ installation in Brazil</a:t>
            </a:r>
          </a:p>
          <a:p>
            <a:r>
              <a:rPr lang="en-US" dirty="0" smtClean="0"/>
              <a:t>The labyrinth in this photo was created with recycled cardboard</a:t>
            </a:r>
            <a:endParaRPr lang="en-US" dirty="0"/>
          </a:p>
        </p:txBody>
      </p:sp>
      <p:pic>
        <p:nvPicPr>
          <p:cNvPr id="4" name="Content Placeholder 3" descr="carlos-teixeira-the-other-the-same-installation-2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r="2997"/>
          <a:stretch/>
        </p:blipFill>
        <p:spPr>
          <a:xfrm>
            <a:off x="498517" y="1985963"/>
            <a:ext cx="4598415" cy="4140200"/>
          </a:xfrm>
        </p:spPr>
      </p:pic>
    </p:spTree>
    <p:extLst>
      <p:ext uri="{BB962C8B-B14F-4D97-AF65-F5344CB8AC3E}">
        <p14:creationId xmlns:p14="http://schemas.microsoft.com/office/powerpoint/2010/main" val="286251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Play Spaces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283200" y="1985963"/>
            <a:ext cx="3352800" cy="4140200"/>
          </a:xfrm>
        </p:spPr>
        <p:txBody>
          <a:bodyPr/>
          <a:lstStyle/>
          <a:p>
            <a:r>
              <a:rPr lang="en-US" dirty="0" err="1" smtClean="0"/>
              <a:t>Tempelhofer</a:t>
            </a:r>
            <a:r>
              <a:rPr lang="en-US" dirty="0" smtClean="0"/>
              <a:t> Feld in Berlin, Germany</a:t>
            </a:r>
          </a:p>
          <a:p>
            <a:r>
              <a:rPr lang="en-US" dirty="0" smtClean="0"/>
              <a:t>This giant park was created on the reclaimed site of their old airport, so you can bike, walk, or windsurf on the old runways</a:t>
            </a:r>
            <a:endParaRPr lang="en-US" dirty="0"/>
          </a:p>
        </p:txBody>
      </p:sp>
      <p:pic>
        <p:nvPicPr>
          <p:cNvPr id="5" name="Content Placeholder 4" descr="TempelhoferFeld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r="12068"/>
          <a:stretch/>
        </p:blipFill>
        <p:spPr>
          <a:xfrm>
            <a:off x="498517" y="1985963"/>
            <a:ext cx="4700015" cy="4140200"/>
          </a:xfrm>
        </p:spPr>
      </p:pic>
    </p:spTree>
    <p:extLst>
      <p:ext uri="{BB962C8B-B14F-4D97-AF65-F5344CB8AC3E}">
        <p14:creationId xmlns:p14="http://schemas.microsoft.com/office/powerpoint/2010/main" val="29442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015062"/>
            <a:ext cx="7556313" cy="4144963"/>
          </a:xfrm>
        </p:spPr>
        <p:txBody>
          <a:bodyPr>
            <a:normAutofit/>
          </a:bodyPr>
          <a:lstStyle/>
          <a:p>
            <a:r>
              <a:rPr lang="en-US" dirty="0" smtClean="0"/>
              <a:t>LEED </a:t>
            </a:r>
            <a:r>
              <a:rPr lang="en-US" dirty="0"/>
              <a:t>LEGO Activity: </a:t>
            </a:r>
            <a:r>
              <a:rPr lang="en-US" dirty="0">
                <a:hlinkClick r:id="rId2"/>
              </a:rPr>
              <a:t>http://practiceofarchitecture.com/2013/09/03/using-legos-to-teach-the-next-generation-about-green-building/#jp-carousel-</a:t>
            </a:r>
            <a:r>
              <a:rPr lang="en-US" dirty="0" smtClean="0">
                <a:hlinkClick r:id="rId2"/>
              </a:rPr>
              <a:t>738</a:t>
            </a:r>
            <a:endParaRPr lang="en-US" dirty="0" smtClean="0"/>
          </a:p>
          <a:p>
            <a:pPr lvl="1"/>
            <a:r>
              <a:rPr lang="en-US" dirty="0" smtClean="0"/>
              <a:t>This would be an awesome activity to do if you have the time for it. The University of Illinois created a LEED Certification System for a Lego Home and it will really enforce how that system works and what specific things make a building/site sustainable. </a:t>
            </a:r>
          </a:p>
        </p:txBody>
      </p:sp>
    </p:spTree>
    <p:extLst>
      <p:ext uri="{BB962C8B-B14F-4D97-AF65-F5344CB8AC3E}">
        <p14:creationId xmlns:p14="http://schemas.microsoft.com/office/powerpoint/2010/main" val="136865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SUSTAINABILITY?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on the board what you think of when you think of the word “Sustainability”</a:t>
            </a:r>
          </a:p>
          <a:p>
            <a:endParaRPr lang="en-US" dirty="0"/>
          </a:p>
          <a:p>
            <a:r>
              <a:rPr lang="en-US" dirty="0" smtClean="0"/>
              <a:t>Did your classmates write anything you hadn’t thought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Aspects of 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know these!</a:t>
            </a:r>
          </a:p>
          <a:p>
            <a:pPr lvl="1"/>
            <a:r>
              <a:rPr lang="en-US" dirty="0" smtClean="0"/>
              <a:t>Recycle your used materials</a:t>
            </a:r>
          </a:p>
          <a:p>
            <a:pPr lvl="1"/>
            <a:r>
              <a:rPr lang="en-US" dirty="0" smtClean="0"/>
              <a:t>Use reusable bags, bottles, etc.</a:t>
            </a:r>
          </a:p>
          <a:p>
            <a:pPr lvl="1"/>
            <a:r>
              <a:rPr lang="en-US" dirty="0" smtClean="0"/>
              <a:t>Turn electronics and lights off when you are not using them</a:t>
            </a:r>
          </a:p>
          <a:p>
            <a:pPr lvl="1"/>
            <a:r>
              <a:rPr lang="en-US" dirty="0" smtClean="0"/>
              <a:t>Don’t buy things that you do not need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Do you know about these yet?</a:t>
            </a:r>
          </a:p>
          <a:p>
            <a:pPr lvl="1"/>
            <a:r>
              <a:rPr lang="en-US" dirty="0" smtClean="0"/>
              <a:t>Creating products/structures that have the least negative impact on the health of people, the economy of an area, and the environment</a:t>
            </a:r>
          </a:p>
          <a:p>
            <a:pPr lvl="1"/>
            <a:r>
              <a:rPr lang="en-US" dirty="0" smtClean="0"/>
              <a:t>Meeting the needs of the present generation without depleting the ability of future generations to meet their own needs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SUSTAINABLE ACTION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SUSTAINABLE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79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637993" cy="1116106"/>
          </a:xfrm>
        </p:spPr>
        <p:txBody>
          <a:bodyPr/>
          <a:lstStyle/>
          <a:p>
            <a:r>
              <a:rPr lang="en-US" dirty="0" smtClean="0"/>
              <a:t>Sustainable Design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Green Design)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0929" y="5235016"/>
            <a:ext cx="745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Now that you have a broad understanding of what sustainable design is, let’s look at sustainable building practices and how we can help to green our food spaces!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98474" y="2583702"/>
            <a:ext cx="4186555" cy="1965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Introduction to sustainable design:</a:t>
            </a:r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https://www.youtube.com/watch?v=MyIOtsx3wDs</a:t>
            </a:r>
            <a:endParaRPr lang="en-US" dirty="0"/>
          </a:p>
        </p:txBody>
      </p:sp>
      <p:pic>
        <p:nvPicPr>
          <p:cNvPr id="14" name="Content Placeholder 7" descr="Screen Shot 2018-01-25 at 3.5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" b="1147"/>
          <a:stretch>
            <a:fillRect/>
          </a:stretch>
        </p:blipFill>
        <p:spPr>
          <a:xfrm>
            <a:off x="4689475" y="2554183"/>
            <a:ext cx="3657413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Space Sustainable?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498474" y="1938865"/>
            <a:ext cx="7993593" cy="4326467"/>
          </a:xfrm>
        </p:spPr>
        <p:txBody>
          <a:bodyPr>
            <a:normAutofit/>
          </a:bodyPr>
          <a:lstStyle/>
          <a:p>
            <a:r>
              <a:rPr lang="en-US" dirty="0" smtClean="0"/>
              <a:t>Location &amp; Transportation</a:t>
            </a:r>
          </a:p>
          <a:p>
            <a:r>
              <a:rPr lang="en-US" dirty="0"/>
              <a:t>Sustainable </a:t>
            </a:r>
            <a:r>
              <a:rPr lang="en-US" dirty="0" smtClean="0"/>
              <a:t>Site</a:t>
            </a:r>
          </a:p>
          <a:p>
            <a:r>
              <a:rPr lang="en-US" dirty="0" smtClean="0"/>
              <a:t>Water Efficiency</a:t>
            </a:r>
          </a:p>
          <a:p>
            <a:r>
              <a:rPr lang="en-US" dirty="0" smtClean="0"/>
              <a:t>Energy Efficiency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Indoor Air Quality</a:t>
            </a:r>
          </a:p>
          <a:p>
            <a:r>
              <a:rPr lang="en-US" dirty="0" smtClean="0"/>
              <a:t>There is more to it, but these are a great start!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3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LOCATION &amp; TRANSPORTATION</a:t>
            </a:r>
            <a:endParaRPr lang="en-US" sz="35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Is it in an area where you can walk to many of the places that you need to go?</a:t>
            </a:r>
          </a:p>
          <a:p>
            <a:r>
              <a:rPr lang="en-US" dirty="0" smtClean="0"/>
              <a:t>Is there public transportation available nearby?</a:t>
            </a:r>
          </a:p>
          <a:p>
            <a:r>
              <a:rPr lang="en-US" dirty="0" smtClean="0"/>
              <a:t>Does your structure encourage alternative transportation by providing bike racks?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 Transportation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608" r="28112"/>
          <a:stretch/>
        </p:blipFill>
        <p:spPr/>
      </p:pic>
    </p:spTree>
    <p:extLst>
      <p:ext uri="{BB962C8B-B14F-4D97-AF65-F5344CB8AC3E}">
        <p14:creationId xmlns:p14="http://schemas.microsoft.com/office/powerpoint/2010/main" val="156539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SITE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367" r="19032" b="10061"/>
          <a:stretch/>
        </p:blipFill>
        <p:spPr>
          <a:xfrm>
            <a:off x="498474" y="2447365"/>
            <a:ext cx="3657600" cy="3678797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Does your site already exist? This means not destroying any natural land to build. </a:t>
            </a:r>
          </a:p>
          <a:p>
            <a:r>
              <a:rPr lang="en-US" dirty="0" smtClean="0"/>
              <a:t>Does your site help manage rainwater? This can be achieved with pervious pavement, rain gardens, and green roofs, along with other strategies.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Adaptive Reuse in Denver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EFFICIENCY</a:t>
            </a:r>
            <a:endParaRPr lang="en-US" dirty="0"/>
          </a:p>
        </p:txBody>
      </p:sp>
      <p:pic>
        <p:nvPicPr>
          <p:cNvPr id="9" name="Content Placeholder 8" descr="Screen Shot 2018-01-26 at 1.28.48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3285"/>
          <a:stretch/>
        </p:blipFill>
        <p:spPr>
          <a:xfrm>
            <a:off x="497540" y="1193800"/>
            <a:ext cx="7610209" cy="5324739"/>
          </a:xfrm>
        </p:spPr>
      </p:pic>
    </p:spTree>
    <p:extLst>
      <p:ext uri="{BB962C8B-B14F-4D97-AF65-F5344CB8AC3E}">
        <p14:creationId xmlns:p14="http://schemas.microsoft.com/office/powerpoint/2010/main" val="246427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EFFICIENCY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8" y="1172627"/>
            <a:ext cx="71628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5898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7665</TotalTime>
  <Words>670</Words>
  <Application>Microsoft Macintosh PowerPoint</Application>
  <PresentationFormat>On-screen Show (4:3)</PresentationFormat>
  <Paragraphs>78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Advantage</vt:lpstr>
      <vt:lpstr>WEEK 4: SUSTAINABILITY</vt:lpstr>
      <vt:lpstr>What Is SUSTAINABILITY?</vt:lpstr>
      <vt:lpstr>Two Aspects of Sustainability</vt:lpstr>
      <vt:lpstr>Sustainable Design  (Green Design) </vt:lpstr>
      <vt:lpstr>What Makes a Space Sustainable?</vt:lpstr>
      <vt:lpstr>LOCATION &amp; TRANSPORTATION</vt:lpstr>
      <vt:lpstr>SUSTAINABLE SITE</vt:lpstr>
      <vt:lpstr>WATER EFFICIENCY</vt:lpstr>
      <vt:lpstr>ENERGY EFFICIENCY</vt:lpstr>
      <vt:lpstr>MATERIALS</vt:lpstr>
      <vt:lpstr>RESOURCES</vt:lpstr>
      <vt:lpstr>INDOOR AIR QUALITY</vt:lpstr>
      <vt:lpstr>Sustainable Play Spaces</vt:lpstr>
      <vt:lpstr>Sustainable Play Spaces</vt:lpstr>
      <vt:lpstr>Sustainable Play Spaces</vt:lpstr>
      <vt:lpstr>Sustainable Play Spaces</vt:lpstr>
      <vt:lpstr>Sustainable Play Spaces</vt:lpstr>
      <vt:lpstr>Sustainable Play Spaces</vt:lpstr>
      <vt:lpstr>Additional Resources</vt:lpstr>
    </vt:vector>
  </TitlesOfParts>
  <Company>AFC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Catrina Kolshorn</dc:creator>
  <cp:lastModifiedBy>Catrina Kolshorn</cp:lastModifiedBy>
  <cp:revision>44</cp:revision>
  <dcterms:created xsi:type="dcterms:W3CDTF">2017-01-18T15:26:38Z</dcterms:created>
  <dcterms:modified xsi:type="dcterms:W3CDTF">2019-01-17T18:37:56Z</dcterms:modified>
</cp:coreProperties>
</file>