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44" d="100"/>
          <a:sy n="144" d="100"/>
        </p:scale>
        <p:origin x="-216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62C363DB-CE56-E44D-9D37-71041634AE9B}" type="datetimeFigureOut">
              <a:rPr lang="en-US" smtClean="0"/>
              <a:t>10/20/21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624388" y="228600"/>
            <a:ext cx="2057400" cy="203911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363DB-CE56-E44D-9D37-71041634AE9B}" type="datetimeFigureOut">
              <a:rPr lang="en-US" smtClean="0"/>
              <a:t>10/20/21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297E8-B848-6349-9653-C4A27A94B9AC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Content Placeholder 2"/>
          <p:cNvSpPr>
            <a:spLocks noGrp="1"/>
          </p:cNvSpPr>
          <p:nvPr>
            <p:ph sz="half" idx="17"/>
          </p:nvPr>
        </p:nvSpPr>
        <p:spPr>
          <a:xfrm>
            <a:off x="502920" y="1985963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4" name="Content Placeholder 2"/>
          <p:cNvSpPr>
            <a:spLocks noGrp="1"/>
          </p:cNvSpPr>
          <p:nvPr>
            <p:ph sz="half" idx="18"/>
          </p:nvPr>
        </p:nvSpPr>
        <p:spPr>
          <a:xfrm>
            <a:off x="502920" y="4164965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TextBox 7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363DB-CE56-E44D-9D37-71041634AE9B}" type="datetimeFigureOut">
              <a:rPr lang="en-US" smtClean="0"/>
              <a:t>10/20/21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297E8-B848-6349-9653-C4A27A94B9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363DB-CE56-E44D-9D37-71041634AE9B}" type="datetimeFigureOut">
              <a:rPr lang="en-US" smtClean="0"/>
              <a:t>10/20/21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297E8-B848-6349-9653-C4A27A94B9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3451225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5" y="2571750"/>
            <a:ext cx="3255264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68775" y="273050"/>
            <a:ext cx="4597399" cy="585311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3" y="3733800"/>
            <a:ext cx="3255264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62C363DB-CE56-E44D-9D37-71041634AE9B}" type="datetimeFigureOut">
              <a:rPr lang="en-US" smtClean="0"/>
              <a:t>10/20/21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59305" y="6423585"/>
            <a:ext cx="331694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9404" y="3124200"/>
            <a:ext cx="3898272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6" y="228600"/>
            <a:ext cx="3460658" cy="63452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9404" y="3995737"/>
            <a:ext cx="3898272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62C363DB-CE56-E44D-9D37-71041634AE9B}" type="datetimeFigureOut">
              <a:rPr lang="en-US" smtClean="0"/>
              <a:t>10/20/21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297E8-B848-6349-9653-C4A27A94B9AC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990110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6505" y="4424082"/>
            <a:ext cx="6191157" cy="83371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28600"/>
            <a:ext cx="637838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6505" y="5257799"/>
            <a:ext cx="6191157" cy="885825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363DB-CE56-E44D-9D37-71041634AE9B}" type="datetimeFigureOut">
              <a:rPr lang="en-US" smtClean="0"/>
              <a:t>10/20/21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297E8-B848-6349-9653-C4A27A94B9A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327212" y="4632792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4" y="228600"/>
            <a:ext cx="6387167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6181611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6179566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212262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2C363DB-CE56-E44D-9D37-71041634AE9B}" type="datetimeFigureOut">
              <a:rPr lang="en-US" smtClean="0"/>
              <a:t>10/20/21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46481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297E8-B848-6349-9653-C4A27A94B9A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49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6802438" y="4535424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423545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4016633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4015304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048000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2C363DB-CE56-E44D-9D37-71041634AE9B}" type="datetimeFigureOut">
              <a:rPr lang="en-US" smtClean="0"/>
              <a:t>10/20/21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25907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297E8-B848-6349-9653-C4A27A94B9A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1" name="Rectangle 10"/>
          <p:cNvSpPr/>
          <p:nvPr/>
        </p:nvSpPr>
        <p:spPr>
          <a:xfrm>
            <a:off x="4624388" y="4534726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4624388" y="2381663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6803136" y="2381662"/>
            <a:ext cx="2057400" cy="418795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0" y="3124200"/>
            <a:ext cx="3108960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365248"/>
            <a:ext cx="424011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0" y="3995737"/>
            <a:ext cx="3108960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62C363DB-CE56-E44D-9D37-71041634AE9B}" type="datetimeFigureOut">
              <a:rPr lang="en-US" smtClean="0"/>
              <a:t>10/20/21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297E8-B848-6349-9653-C4A27A94B9AC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750361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27790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5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246062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363DB-CE56-E44D-9D37-71041634AE9B}" type="datetimeFigureOut">
              <a:rPr lang="en-US" smtClean="0"/>
              <a:t>10/20/21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297E8-B848-6349-9653-C4A27A94B9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363DB-CE56-E44D-9D37-71041634AE9B}" type="datetimeFigureOut">
              <a:rPr lang="en-US" smtClean="0"/>
              <a:t>10/20/21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297E8-B848-6349-9653-C4A27A94B9A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95772" y="954742"/>
            <a:ext cx="681318" cy="5171422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58756"/>
            <a:ext cx="6858000" cy="5184869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363DB-CE56-E44D-9D37-71041634AE9B}" type="datetimeFigureOut">
              <a:rPr lang="en-US" smtClean="0"/>
              <a:t>10/20/21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297E8-B848-6349-9653-C4A27A94B9A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 rot="16200000">
            <a:off x="8593111" y="561668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134471"/>
            <a:ext cx="7556313" cy="995082"/>
          </a:xfrm>
        </p:spPr>
        <p:txBody>
          <a:bodyPr anchor="b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363DB-CE56-E44D-9D37-71041634AE9B}" type="datetimeFigureOut">
              <a:rPr lang="en-US" smtClean="0"/>
              <a:t>10/20/21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297E8-B848-6349-9653-C4A27A94B9A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498518" y="1129553"/>
            <a:ext cx="7558960" cy="774700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>
              <a:buNone/>
              <a:defRPr kumimoji="0" sz="2400" b="0" i="0" u="none" strike="noStrike" kern="1200" cap="none" spc="0" normalizeH="0" baseline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62C363DB-CE56-E44D-9D37-71041634AE9B}" type="datetimeFigureOut">
              <a:rPr lang="en-US" smtClean="0"/>
              <a:t>10/20/21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2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74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1779494"/>
            <a:ext cx="3086100" cy="2040905"/>
          </a:xfrm>
        </p:spPr>
        <p:txBody>
          <a:bodyPr lIns="45720" tIns="45720" rIns="45720" anchor="t">
            <a:noAutofit/>
          </a:bodyPr>
          <a:lstStyle>
            <a:lvl1pPr marL="0" indent="0" algn="ctr">
              <a:spcBef>
                <a:spcPts val="600"/>
              </a:spcBef>
              <a:buNone/>
              <a:defRPr sz="4600">
                <a:solidFill>
                  <a:schemeClr val="bg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58907" y="228600"/>
            <a:ext cx="820093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3124200"/>
            <a:ext cx="5638800" cy="1362075"/>
          </a:xfrm>
        </p:spPr>
        <p:txBody>
          <a:bodyPr anchor="b" anchorCtr="0">
            <a:normAutofit/>
          </a:bodyPr>
          <a:lstStyle>
            <a:lvl1pPr algn="l">
              <a:defRPr sz="3200" b="0" cap="none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4495800"/>
            <a:ext cx="5638800" cy="1500187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300"/>
              </a:spcBef>
              <a:buNone/>
              <a:defRPr sz="14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906" y="6248774"/>
            <a:ext cx="1474694" cy="3651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fld id="{62C363DB-CE56-E44D-9D37-71041634AE9B}" type="datetimeFigureOut">
              <a:rPr lang="en-US" smtClean="0"/>
              <a:t>10/20/21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0" y="6248774"/>
            <a:ext cx="5638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05800" y="6248774"/>
            <a:ext cx="554038" cy="365125"/>
          </a:xfrm>
        </p:spPr>
        <p:txBody>
          <a:bodyPr/>
          <a:lstStyle/>
          <a:p>
            <a:fld id="{68F297E8-B848-6349-9653-C4A27A94B9A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003612" y="3110754"/>
            <a:ext cx="260909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40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9" name="Rectangle 8"/>
          <p:cNvSpPr/>
          <p:nvPr/>
        </p:nvSpPr>
        <p:spPr>
          <a:xfrm>
            <a:off x="285750" y="228600"/>
            <a:ext cx="212725" cy="634523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9987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363DB-CE56-E44D-9D37-71041634AE9B}" type="datetimeFigureOut">
              <a:rPr lang="en-US" smtClean="0"/>
              <a:t>10/20/21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297E8-B848-6349-9653-C4A27A94B9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TextBox 11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541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99878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363DB-CE56-E44D-9D37-71041634AE9B}" type="datetimeFigureOut">
              <a:rPr lang="en-US" smtClean="0"/>
              <a:t>10/20/21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297E8-B848-6349-9653-C4A27A94B9AC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7541" y="2070847"/>
            <a:ext cx="3657600" cy="322729"/>
          </a:xfrm>
          <a:prstGeom prst="rect">
            <a:avLst/>
          </a:prstGeom>
          <a:solidFill>
            <a:schemeClr val="accent3"/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99878" y="2070847"/>
            <a:ext cx="3657600" cy="32272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7" y="1985963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363DB-CE56-E44D-9D37-71041634AE9B}" type="datetimeFigureOut">
              <a:rPr lang="en-US" smtClean="0"/>
              <a:t>10/20/21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Content Placeholder 2"/>
          <p:cNvSpPr>
            <a:spLocks noGrp="1"/>
          </p:cNvSpPr>
          <p:nvPr>
            <p:ph sz="half" idx="14"/>
          </p:nvPr>
        </p:nvSpPr>
        <p:spPr>
          <a:xfrm>
            <a:off x="498517" y="4164965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4" name="Rectangle 13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5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05800" y="242234"/>
            <a:ext cx="554038" cy="365125"/>
          </a:xfrm>
        </p:spPr>
        <p:txBody>
          <a:bodyPr/>
          <a:lstStyle/>
          <a:p>
            <a:fld id="{68F297E8-B848-6349-9653-C4A27A94B9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363DB-CE56-E44D-9D37-71041634AE9B}" type="datetimeFigureOut">
              <a:rPr lang="en-US" smtClean="0"/>
              <a:t>10/20/21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297E8-B848-6349-9653-C4A27A94B9AC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slideLayout" Target="../slideLayouts/slideLayout20.xml"/><Relationship Id="rId2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8474" y="484094"/>
            <a:ext cx="7556313" cy="111610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8474" y="1981200"/>
            <a:ext cx="7556313" cy="4144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95247" y="642358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62C363DB-CE56-E44D-9D37-71041634AE9B}" type="datetimeFigureOut">
              <a:rPr lang="en-US" smtClean="0"/>
              <a:t>10/20/21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1706" y="6423585"/>
            <a:ext cx="61228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5800" y="242234"/>
            <a:ext cx="5540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68F297E8-B848-6349-9653-C4A27A94B9A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</p:sldLayoutIdLst>
  <p:txStyles>
    <p:titleStyle>
      <a:lvl1pPr algn="l" defTabSz="914400" rtl="0" eaLnBrk="1" latinLnBrk="0" hangingPunct="1">
        <a:spcBef>
          <a:spcPct val="0"/>
        </a:spcBef>
        <a:buNone/>
        <a:defRPr sz="36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2000"/>
        </a:spcBef>
        <a:buClr>
          <a:schemeClr val="accent1"/>
        </a:buClr>
        <a:buSzPct val="75000"/>
        <a:buFont typeface="Wingdings" pitchFamily="2" charset="2"/>
        <a:buChar char="n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PLAN, SECTION, &amp; ELEVATION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399154"/>
          </a:xfrm>
        </p:spPr>
        <p:txBody>
          <a:bodyPr>
            <a:normAutofit/>
          </a:bodyPr>
          <a:lstStyle/>
          <a:p>
            <a:r>
              <a:rPr lang="en-US" dirty="0" smtClean="0"/>
              <a:t>These are different ways to look at a building.</a:t>
            </a:r>
          </a:p>
          <a:p>
            <a:endParaRPr lang="en-US" dirty="0" smtClean="0"/>
          </a:p>
        </p:txBody>
      </p:sp>
      <p:pic>
        <p:nvPicPr>
          <p:cNvPr id="5" name="Picture 4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5256"/>
          <a:stretch/>
        </p:blipFill>
        <p:spPr bwMode="auto">
          <a:xfrm>
            <a:off x="6723482" y="1431419"/>
            <a:ext cx="2351019" cy="32002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2564577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ELEVATION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marL="285750" indent="-285750">
              <a:buFontTx/>
              <a:buChar char="-"/>
            </a:pPr>
            <a:r>
              <a:rPr lang="en-US" dirty="0" smtClean="0"/>
              <a:t>A drawing of the side of a building.   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A direct view to what you are seeing &amp; drawing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5590" t="-45178" r="12709" b="-45178"/>
          <a:stretch/>
        </p:blipFill>
        <p:spPr>
          <a:xfrm>
            <a:off x="4117388" y="-542548"/>
            <a:ext cx="4741824" cy="7389121"/>
          </a:xfrm>
        </p:spPr>
      </p:pic>
    </p:spTree>
    <p:extLst>
      <p:ext uri="{BB962C8B-B14F-4D97-AF65-F5344CB8AC3E}">
        <p14:creationId xmlns:p14="http://schemas.microsoft.com/office/powerpoint/2010/main" val="25496914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3" y="3779982"/>
            <a:ext cx="3255264" cy="2392363"/>
          </a:xfrm>
        </p:spPr>
        <p:txBody>
          <a:bodyPr/>
          <a:lstStyle/>
          <a:p>
            <a:pPr marL="285750" indent="-285750">
              <a:buFontTx/>
              <a:buChar char="-"/>
            </a:pPr>
            <a:r>
              <a:rPr lang="en-US" dirty="0" smtClean="0"/>
              <a:t>A view from above, of the relationships between rooms, spaces, and other physical features at one level of a structure</a:t>
            </a:r>
          </a:p>
          <a:p>
            <a:pPr marL="285750" indent="-285750">
              <a:buFontTx/>
              <a:buChar char="-"/>
            </a:pPr>
            <a:endParaRPr lang="en-US" dirty="0" smtClean="0"/>
          </a:p>
          <a:p>
            <a:pPr marL="285750" indent="-285750">
              <a:buFontTx/>
              <a:buChar char="-"/>
            </a:pPr>
            <a:r>
              <a:rPr lang="en-US" dirty="0" smtClean="0"/>
              <a:t>Dimensions are usually drawn between the walls to specify room sizes and wall lengths</a:t>
            </a:r>
            <a:endParaRPr lang="en-US" dirty="0"/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idx="1"/>
          </p:nvPr>
        </p:nvPicPr>
        <p:blipFill>
          <a:blip r:embed="rId2"/>
          <a:srcRect t="-13471" b="-13471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810040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SECTION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19682" t="-15107" r="15698" b="-14663"/>
          <a:stretch/>
        </p:blipFill>
        <p:spPr>
          <a:xfrm>
            <a:off x="4161078" y="426990"/>
            <a:ext cx="4597399" cy="5853113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marL="285750" indent="-285750">
              <a:buFontTx/>
              <a:buChar char="-"/>
            </a:pPr>
            <a:r>
              <a:rPr lang="en-US" dirty="0" smtClean="0"/>
              <a:t>If you took a building, and cut it perfectly in half, then drew what you saw, that would be the section.</a:t>
            </a:r>
          </a:p>
          <a:p>
            <a:pPr marL="285750" indent="-285750">
              <a:buFontTx/>
              <a:buChar char="-"/>
            </a:pPr>
            <a:endParaRPr lang="en-US" dirty="0" smtClean="0"/>
          </a:p>
          <a:p>
            <a:pPr marL="285750" indent="-285750">
              <a:buFontTx/>
              <a:buChar char="-"/>
            </a:pPr>
            <a:r>
              <a:rPr lang="en-US" dirty="0" smtClean="0"/>
              <a:t>It reveals vertical relationships within structures.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3339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Try drawing it out yourself!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Instead of buildings though, let’s try it with something a bit more simple. </a:t>
            </a:r>
          </a:p>
          <a:p>
            <a:endParaRPr lang="en-US" dirty="0"/>
          </a:p>
          <a:p>
            <a:r>
              <a:rPr lang="en-US" dirty="0" smtClean="0"/>
              <a:t>When you are preparing to build your model, see if you can draw an ELEVATION, PLAN, &amp; SECTION for it!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1470047"/>
      </p:ext>
    </p:extLst>
  </p:cSld>
  <p:clrMapOvr>
    <a:masterClrMapping/>
  </p:clrMapOvr>
</p:sld>
</file>

<file path=ppt/theme/theme1.xml><?xml version="1.0" encoding="utf-8"?>
<a:theme xmlns:a="http://schemas.openxmlformats.org/drawingml/2006/main" name="Advantage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dvantage">
      <a:maj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Advantage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6000000" scaled="1"/>
        </a:gradFill>
        <a:gradFill rotWithShape="1">
          <a:gsLst>
            <a:gs pos="0">
              <a:schemeClr val="phClr"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63500" dist="25400" dir="5400000" rotWithShape="0">
              <a:srgbClr val="808080">
                <a:alpha val="7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twoPt" dir="tl">
              <a:rot lat="0" lon="0" rev="4500000"/>
            </a:lightRig>
          </a:scene3d>
          <a:sp3d>
            <a:bevelT w="635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1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Advantage.thmx</Template>
  <TotalTime>1452</TotalTime>
  <Words>152</Words>
  <Application>Microsoft Macintosh PowerPoint</Application>
  <PresentationFormat>On-screen Show (4:3)</PresentationFormat>
  <Paragraphs>17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Advantage</vt:lpstr>
      <vt:lpstr>PLAN, SECTION, &amp; ELEVATION</vt:lpstr>
      <vt:lpstr>ELEVATION</vt:lpstr>
      <vt:lpstr>PLAN</vt:lpstr>
      <vt:lpstr>SECTION</vt:lpstr>
      <vt:lpstr>Try drawing it out yourself!</vt:lpstr>
    </vt:vector>
  </TitlesOfParts>
  <Company>AFC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Catrina Kolshorn</dc:creator>
  <cp:lastModifiedBy>Emily Csinci</cp:lastModifiedBy>
  <cp:revision>10</cp:revision>
  <dcterms:created xsi:type="dcterms:W3CDTF">2017-02-06T20:02:36Z</dcterms:created>
  <dcterms:modified xsi:type="dcterms:W3CDTF">2021-10-20T17:51:19Z</dcterms:modified>
</cp:coreProperties>
</file>